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nva Sans" panose="020B0604020202020204" charset="0"/>
      <p:regular r:id="rId16"/>
    </p:embeddedFont>
    <p:embeddedFont>
      <p:font typeface="Canva Sans Bold" panose="020B0604020202020204" charset="0"/>
      <p:regular r:id="rId17"/>
    </p:embeddedFont>
    <p:embeddedFont>
      <p:font typeface="Canva Sans Bold Italics" panose="020B0604020202020204" charset="0"/>
      <p:regular r:id="rId18"/>
    </p:embeddedFont>
    <p:embeddedFont>
      <p:font typeface="League Spartan" panose="020B0604020202020204" charset="0"/>
      <p:regular r:id="rId19"/>
    </p:embeddedFont>
    <p:embeddedFont>
      <p:font typeface="Mont Heavy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reedy_algorith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hyperlink" Target="https://en.wikipedia.org/wiki/Flow_network" TargetMode="External"/><Relationship Id="rId4" Type="http://schemas.openxmlformats.org/officeDocument/2006/relationships/hyperlink" Target="https://en.wikipedia.org/wiki/Maximum_flow_proble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4273013"/>
          </a:xfrm>
          <a:custGeom>
            <a:avLst/>
            <a:gdLst/>
            <a:ahLst/>
            <a:cxnLst/>
            <a:rect l="l" t="t" r="r" b="b"/>
            <a:pathLst>
              <a:path w="18288000" h="4273013">
                <a:moveTo>
                  <a:pt x="0" y="0"/>
                </a:moveTo>
                <a:lnTo>
                  <a:pt x="18288000" y="0"/>
                </a:lnTo>
                <a:lnTo>
                  <a:pt x="18288000" y="4273013"/>
                </a:lnTo>
                <a:lnTo>
                  <a:pt x="0" y="4273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5558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508964" y="4382951"/>
            <a:ext cx="4650496" cy="5135988"/>
          </a:xfrm>
          <a:custGeom>
            <a:avLst/>
            <a:gdLst/>
            <a:ahLst/>
            <a:cxnLst/>
            <a:rect l="l" t="t" r="r" b="b"/>
            <a:pathLst>
              <a:path w="4650496" h="5135988">
                <a:moveTo>
                  <a:pt x="0" y="0"/>
                </a:moveTo>
                <a:lnTo>
                  <a:pt x="4650496" y="0"/>
                </a:lnTo>
                <a:lnTo>
                  <a:pt x="4650496" y="5135987"/>
                </a:lnTo>
                <a:lnTo>
                  <a:pt x="0" y="51359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6001344" y="4273013"/>
            <a:ext cx="5517013" cy="3166766"/>
          </a:xfrm>
          <a:custGeom>
            <a:avLst/>
            <a:gdLst/>
            <a:ahLst/>
            <a:cxnLst/>
            <a:rect l="l" t="t" r="r" b="b"/>
            <a:pathLst>
              <a:path w="5517013" h="3166766">
                <a:moveTo>
                  <a:pt x="0" y="0"/>
                </a:moveTo>
                <a:lnTo>
                  <a:pt x="5517013" y="0"/>
                </a:lnTo>
                <a:lnTo>
                  <a:pt x="5517013" y="3166766"/>
                </a:lnTo>
                <a:lnTo>
                  <a:pt x="0" y="3166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2834212" y="495300"/>
            <a:ext cx="13088883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spc="1120">
                <a:solidFill>
                  <a:srgbClr val="FFBD59"/>
                </a:solidFill>
                <a:latin typeface="League Spartan"/>
              </a:rPr>
              <a:t>DESIGN AND ANALYSIS OF ALGORITHMS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815906" y="4137948"/>
            <a:ext cx="6008727" cy="538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endParaRPr/>
          </a:p>
          <a:p>
            <a:pPr>
              <a:lnSpc>
                <a:spcPts val="4759"/>
              </a:lnSpc>
              <a:spcBef>
                <a:spcPct val="0"/>
              </a:spcBef>
            </a:pPr>
            <a:endParaRPr/>
          </a:p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4ECE5"/>
                </a:solidFill>
                <a:latin typeface="Canva Sans"/>
              </a:rPr>
              <a:t>Ajinkya Walunj (12110283)</a:t>
            </a:r>
          </a:p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4ECE5"/>
                </a:solidFill>
                <a:latin typeface="Canva Sans"/>
              </a:rPr>
              <a:t>Akash Bhandari(12111450)</a:t>
            </a:r>
          </a:p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4ECE5"/>
                </a:solidFill>
                <a:latin typeface="Canva Sans"/>
              </a:rPr>
              <a:t>Aneesh Dighe(12110353)</a:t>
            </a:r>
          </a:p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4ECE5"/>
                </a:solidFill>
                <a:latin typeface="Canva Sans"/>
              </a:rPr>
              <a:t>Anish Sagri(12110206)</a:t>
            </a:r>
          </a:p>
          <a:p>
            <a:pPr>
              <a:lnSpc>
                <a:spcPts val="4759"/>
              </a:lnSpc>
              <a:spcBef>
                <a:spcPct val="0"/>
              </a:spcBef>
            </a:pPr>
            <a:endParaRPr lang="en-US" sz="3399">
              <a:solidFill>
                <a:srgbClr val="F4ECE5"/>
              </a:solidFill>
              <a:latin typeface="Canva Sans"/>
            </a:endParaRPr>
          </a:p>
          <a:p>
            <a:pPr>
              <a:lnSpc>
                <a:spcPts val="4759"/>
              </a:lnSpc>
              <a:spcBef>
                <a:spcPct val="0"/>
              </a:spcBef>
            </a:pPr>
            <a:endParaRPr lang="en-US" sz="3399">
              <a:solidFill>
                <a:srgbClr val="F4ECE5"/>
              </a:solidFill>
              <a:latin typeface="Canva Sans"/>
            </a:endParaRPr>
          </a:p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4ECE5"/>
                </a:solidFill>
                <a:latin typeface="Canva Sans"/>
              </a:rPr>
              <a:t>Faculty: Dr. Pushkar Joglekar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34212" y="2245187"/>
            <a:ext cx="13288693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1"/>
              </a:lnSpc>
            </a:pPr>
            <a:r>
              <a:rPr lang="en-US" sz="4176" spc="1336">
                <a:solidFill>
                  <a:srgbClr val="B6CEE5"/>
                </a:solidFill>
                <a:latin typeface="League Spartan"/>
              </a:rPr>
              <a:t>STUDY AND ANALYSIS OF FORD FULKERSON ALGORITHM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4273013"/>
          </a:xfrm>
          <a:custGeom>
            <a:avLst/>
            <a:gdLst/>
            <a:ahLst/>
            <a:cxnLst/>
            <a:rect l="l" t="t" r="r" b="b"/>
            <a:pathLst>
              <a:path w="18288000" h="4273013">
                <a:moveTo>
                  <a:pt x="0" y="0"/>
                </a:moveTo>
                <a:lnTo>
                  <a:pt x="18288000" y="0"/>
                </a:lnTo>
                <a:lnTo>
                  <a:pt x="18288000" y="4273013"/>
                </a:lnTo>
                <a:lnTo>
                  <a:pt x="0" y="4273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5558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2510202" y="3175397"/>
            <a:ext cx="13267596" cy="2276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>
                <a:solidFill>
                  <a:srgbClr val="FFFFFF"/>
                </a:solidFill>
                <a:latin typeface="Mont Heavy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28234" y="1568558"/>
            <a:ext cx="17259300" cy="6045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6243" lvl="1" indent="-408121">
              <a:lnSpc>
                <a:spcPts val="5292"/>
              </a:lnSpc>
              <a:buFont typeface="Arial"/>
              <a:buChar char="•"/>
            </a:pPr>
            <a:r>
              <a:rPr lang="en-US" sz="3780">
                <a:solidFill>
                  <a:srgbClr val="FFFFFF"/>
                </a:solidFill>
                <a:latin typeface="Canva Sans"/>
              </a:rPr>
              <a:t>The Ford–Fulkerson method or Ford–Fulkerson algorithm (FFA) is a </a:t>
            </a:r>
            <a:r>
              <a:rPr lang="en-US" sz="3780">
                <a:solidFill>
                  <a:srgbClr val="FFFFFF"/>
                </a:solidFill>
                <a:latin typeface="Canva Sans"/>
                <a:hlinkClick r:id="rId3" tooltip="https://en.wikipedia.org/wiki/Greedy_algorithm"/>
              </a:rPr>
              <a:t>greedy algorithm</a:t>
            </a:r>
            <a:r>
              <a:rPr lang="en-US" sz="3780">
                <a:solidFill>
                  <a:srgbClr val="FFFFFF"/>
                </a:solidFill>
                <a:latin typeface="Canva Sans"/>
              </a:rPr>
              <a:t> that computes the </a:t>
            </a:r>
            <a:r>
              <a:rPr lang="en-US" sz="3780">
                <a:solidFill>
                  <a:srgbClr val="FFFFFF"/>
                </a:solidFill>
                <a:latin typeface="Canva Sans"/>
                <a:hlinkClick r:id="rId4" tooltip="https://en.wikipedia.org/wiki/Maximum_flow_problem"/>
              </a:rPr>
              <a:t>maximum flow</a:t>
            </a:r>
            <a:r>
              <a:rPr lang="en-US" sz="3780">
                <a:solidFill>
                  <a:srgbClr val="FFFFFF"/>
                </a:solidFill>
                <a:latin typeface="Canva Sans"/>
              </a:rPr>
              <a:t> in a </a:t>
            </a:r>
            <a:r>
              <a:rPr lang="en-US" sz="3780">
                <a:solidFill>
                  <a:srgbClr val="FFFFFF"/>
                </a:solidFill>
                <a:latin typeface="Canva Sans"/>
                <a:hlinkClick r:id="rId5" tooltip="https://en.wikipedia.org/wiki/Flow_network"/>
              </a:rPr>
              <a:t>flow network</a:t>
            </a:r>
            <a:r>
              <a:rPr lang="en-US" sz="3780">
                <a:solidFill>
                  <a:srgbClr val="FFFFFF"/>
                </a:solidFill>
                <a:latin typeface="Canva Sans"/>
              </a:rPr>
              <a:t>. </a:t>
            </a:r>
          </a:p>
          <a:p>
            <a:pPr marL="816243" lvl="1" indent="-408121">
              <a:lnSpc>
                <a:spcPts val="5292"/>
              </a:lnSpc>
              <a:buFont typeface="Arial"/>
              <a:buChar char="•"/>
            </a:pPr>
            <a:r>
              <a:rPr lang="en-US" sz="3780">
                <a:solidFill>
                  <a:srgbClr val="FFFFFF"/>
                </a:solidFill>
                <a:latin typeface="Canva Sans"/>
              </a:rPr>
              <a:t>We have implemented Edmond-Karps algorithm  of the FFA for efficiently allocating resources and determining the maximum flow in network systems, from transportation to computer networks.</a:t>
            </a:r>
          </a:p>
          <a:p>
            <a:pPr marL="816243" lvl="1" indent="-408121">
              <a:lnSpc>
                <a:spcPts val="5292"/>
              </a:lnSpc>
              <a:buFont typeface="Arial"/>
              <a:buChar char="•"/>
            </a:pPr>
            <a:r>
              <a:rPr lang="en-US" sz="3780">
                <a:solidFill>
                  <a:srgbClr val="FFFFFF"/>
                </a:solidFill>
                <a:latin typeface="Canva Sans"/>
              </a:rPr>
              <a:t>Further we have performed the comparison of time complexities and space complexities</a:t>
            </a:r>
          </a:p>
          <a:p>
            <a:pPr>
              <a:lnSpc>
                <a:spcPts val="5559"/>
              </a:lnSpc>
            </a:pPr>
            <a:endParaRPr lang="en-US" sz="3780">
              <a:solidFill>
                <a:srgbClr val="FFFFFF"/>
              </a:solidFill>
              <a:latin typeface="Canva Sans"/>
            </a:endParaRPr>
          </a:p>
          <a:p>
            <a:pPr>
              <a:lnSpc>
                <a:spcPts val="5559"/>
              </a:lnSpc>
            </a:pPr>
            <a:endParaRPr lang="en-US" sz="3780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9856312" y="5573985"/>
            <a:ext cx="6747137" cy="4544770"/>
          </a:xfrm>
          <a:custGeom>
            <a:avLst/>
            <a:gdLst/>
            <a:ahLst/>
            <a:cxnLst/>
            <a:rect l="l" t="t" r="r" b="b"/>
            <a:pathLst>
              <a:path w="6747137" h="4544770">
                <a:moveTo>
                  <a:pt x="0" y="0"/>
                </a:moveTo>
                <a:lnTo>
                  <a:pt x="6747137" y="0"/>
                </a:lnTo>
                <a:lnTo>
                  <a:pt x="6747137" y="4544769"/>
                </a:lnTo>
                <a:lnTo>
                  <a:pt x="0" y="45447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41" b="-5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4543131" y="982"/>
            <a:ext cx="8429506" cy="1442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42"/>
              </a:lnSpc>
              <a:spcBef>
                <a:spcPct val="0"/>
              </a:spcBef>
            </a:pPr>
            <a:r>
              <a:rPr lang="en-US" sz="8459">
                <a:solidFill>
                  <a:srgbClr val="FFFFFF"/>
                </a:solidFill>
                <a:latin typeface="Canva Sa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1065934" y="4971086"/>
            <a:ext cx="8678682" cy="5988371"/>
          </a:xfrm>
          <a:custGeom>
            <a:avLst/>
            <a:gdLst/>
            <a:ahLst/>
            <a:cxnLst/>
            <a:rect l="l" t="t" r="r" b="b"/>
            <a:pathLst>
              <a:path w="8678682" h="5988371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5654436" y="20032"/>
            <a:ext cx="7411760" cy="1141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5400" dirty="0">
                <a:solidFill>
                  <a:srgbClr val="FFFFFF"/>
                </a:solidFill>
                <a:latin typeface="Canva Sans Bold"/>
              </a:rPr>
              <a:t>TERMINOLOGIES</a:t>
            </a:r>
            <a:endParaRPr lang="en-US" sz="7000" dirty="0">
              <a:solidFill>
                <a:srgbClr val="FFFFFF"/>
              </a:solidFill>
              <a:latin typeface="Canva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07963" y="1255048"/>
            <a:ext cx="17272074" cy="9031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9354" lvl="1" indent="-329677" algn="just">
              <a:lnSpc>
                <a:spcPts val="4275"/>
              </a:lnSpc>
              <a:buFont typeface="Arial"/>
              <a:buChar char="•"/>
            </a:pPr>
            <a:r>
              <a:rPr lang="en-US" sz="3053" dirty="0">
                <a:solidFill>
                  <a:srgbClr val="FFFFFF"/>
                </a:solidFill>
                <a:latin typeface="Canva Sans Bold Italics"/>
              </a:rPr>
              <a:t>Flow Network -</a:t>
            </a:r>
            <a:r>
              <a:rPr lang="en-US" sz="3053" dirty="0">
                <a:solidFill>
                  <a:srgbClr val="FFFFFF"/>
                </a:solidFill>
                <a:latin typeface="Canva Sans"/>
              </a:rPr>
              <a:t>A directed graph where each edge has a capacity that represents the maximum flow it can carry.</a:t>
            </a:r>
          </a:p>
          <a:p>
            <a:pPr marL="659354" lvl="1" indent="-329677" algn="just">
              <a:lnSpc>
                <a:spcPts val="4275"/>
              </a:lnSpc>
              <a:buFont typeface="Arial"/>
              <a:buChar char="•"/>
            </a:pPr>
            <a:r>
              <a:rPr lang="en-US" sz="3053" dirty="0">
                <a:solidFill>
                  <a:srgbClr val="FFFFFF"/>
                </a:solidFill>
                <a:latin typeface="Canva Sans Bold Italics"/>
              </a:rPr>
              <a:t>Source</a:t>
            </a:r>
            <a:r>
              <a:rPr lang="en-US" sz="3053" dirty="0">
                <a:solidFill>
                  <a:srgbClr val="FFFFFF"/>
                </a:solidFill>
                <a:latin typeface="Canva Sans Semi-Bold"/>
              </a:rPr>
              <a:t>:</a:t>
            </a:r>
            <a:r>
              <a:rPr lang="en-US" sz="3053" dirty="0">
                <a:solidFill>
                  <a:srgbClr val="FFFFFF"/>
                </a:solidFill>
                <a:latin typeface="Canva Sans"/>
              </a:rPr>
              <a:t> The node from which the flow originates in the network.</a:t>
            </a:r>
          </a:p>
          <a:p>
            <a:pPr marL="659354" lvl="1" indent="-329677" algn="just">
              <a:lnSpc>
                <a:spcPts val="4275"/>
              </a:lnSpc>
              <a:buFont typeface="Arial"/>
              <a:buChar char="•"/>
            </a:pPr>
            <a:r>
              <a:rPr lang="en-US" sz="3053" dirty="0">
                <a:solidFill>
                  <a:srgbClr val="FFFFFF"/>
                </a:solidFill>
                <a:latin typeface="Canva Sans Bold Italics"/>
              </a:rPr>
              <a:t>Sink</a:t>
            </a:r>
            <a:r>
              <a:rPr lang="en-US" sz="3053" dirty="0">
                <a:solidFill>
                  <a:srgbClr val="FFFFFF"/>
                </a:solidFill>
                <a:latin typeface="Canva Sans Semi-Bold"/>
              </a:rPr>
              <a:t>:</a:t>
            </a:r>
            <a:r>
              <a:rPr lang="en-US" sz="3053" dirty="0">
                <a:solidFill>
                  <a:srgbClr val="FFFFFF"/>
                </a:solidFill>
                <a:latin typeface="Canva Sans"/>
              </a:rPr>
              <a:t> The node that is the final destination of the flow in the network.</a:t>
            </a:r>
          </a:p>
          <a:p>
            <a:pPr marL="659354" lvl="1" indent="-329677" algn="just">
              <a:lnSpc>
                <a:spcPts val="4275"/>
              </a:lnSpc>
              <a:buFont typeface="Arial"/>
              <a:buChar char="•"/>
            </a:pPr>
            <a:r>
              <a:rPr lang="en-US" sz="3053" dirty="0">
                <a:solidFill>
                  <a:srgbClr val="FFFFFF"/>
                </a:solidFill>
                <a:latin typeface="Canva Sans Bold Italics"/>
              </a:rPr>
              <a:t>Residual Capacity</a:t>
            </a:r>
            <a:r>
              <a:rPr lang="en-US" sz="3053" dirty="0">
                <a:solidFill>
                  <a:srgbClr val="FFFFFF"/>
                </a:solidFill>
                <a:latin typeface="Canva Sans Semi-Bold"/>
              </a:rPr>
              <a:t>:</a:t>
            </a:r>
            <a:r>
              <a:rPr lang="en-US" sz="3053" dirty="0">
                <a:solidFill>
                  <a:srgbClr val="FFFFFF"/>
                </a:solidFill>
                <a:latin typeface="Canva Sans"/>
              </a:rPr>
              <a:t> The remaining capacity of an edge in the context of the flow. It represents how much more flow can be pushed through an edge.</a:t>
            </a:r>
          </a:p>
          <a:p>
            <a:pPr marL="659354" lvl="1" indent="-329677" algn="just">
              <a:lnSpc>
                <a:spcPts val="4275"/>
              </a:lnSpc>
              <a:buFont typeface="Arial"/>
              <a:buChar char="•"/>
            </a:pPr>
            <a:r>
              <a:rPr lang="en-US" sz="3053" dirty="0">
                <a:solidFill>
                  <a:srgbClr val="FFFFFF"/>
                </a:solidFill>
                <a:latin typeface="Canva Sans Bold Italics"/>
              </a:rPr>
              <a:t>Residual Graph</a:t>
            </a:r>
            <a:r>
              <a:rPr lang="en-US" sz="3053" dirty="0">
                <a:solidFill>
                  <a:srgbClr val="FFFFFF"/>
                </a:solidFill>
                <a:latin typeface="Canva Sans Semi-Bold"/>
              </a:rPr>
              <a:t>:</a:t>
            </a:r>
            <a:r>
              <a:rPr lang="en-US" sz="3053" dirty="0">
                <a:solidFill>
                  <a:srgbClr val="FFFFFF"/>
                </a:solidFill>
                <a:latin typeface="Canva Sans"/>
              </a:rPr>
              <a:t> A representation of the remaining capacity of edges in the network. It helps in finding augmenting paths.</a:t>
            </a:r>
          </a:p>
          <a:p>
            <a:pPr marL="659354" lvl="1" indent="-329677" algn="just">
              <a:lnSpc>
                <a:spcPts val="4275"/>
              </a:lnSpc>
              <a:buFont typeface="Arial"/>
              <a:buChar char="•"/>
            </a:pPr>
            <a:r>
              <a:rPr lang="en-US" sz="3053" dirty="0">
                <a:solidFill>
                  <a:srgbClr val="FFFFFF"/>
                </a:solidFill>
                <a:latin typeface="Canva Sans Bold Italics"/>
              </a:rPr>
              <a:t>Augmenting Path</a:t>
            </a:r>
            <a:r>
              <a:rPr lang="en-US" sz="3053" dirty="0">
                <a:solidFill>
                  <a:srgbClr val="FFFFFF"/>
                </a:solidFill>
                <a:latin typeface="Canva Sans Semi-Bold"/>
              </a:rPr>
              <a:t>:</a:t>
            </a:r>
            <a:r>
              <a:rPr lang="en-US" sz="3053" dirty="0">
                <a:solidFill>
                  <a:srgbClr val="FFFFFF"/>
                </a:solidFill>
                <a:latin typeface="Canva Sans"/>
              </a:rPr>
              <a:t> A path from the source to the sink in the residual graph, which signifies the potential for increasing the flow.</a:t>
            </a:r>
          </a:p>
          <a:p>
            <a:pPr marL="659354" lvl="1" indent="-329677" algn="just">
              <a:lnSpc>
                <a:spcPts val="4275"/>
              </a:lnSpc>
              <a:buFont typeface="Arial"/>
              <a:buChar char="•"/>
            </a:pPr>
            <a:r>
              <a:rPr lang="en-US" sz="3053" dirty="0">
                <a:solidFill>
                  <a:srgbClr val="FFFFFF"/>
                </a:solidFill>
                <a:latin typeface="Canva Sans Bold Italics"/>
              </a:rPr>
              <a:t>Flow Augmentation</a:t>
            </a:r>
            <a:r>
              <a:rPr lang="en-US" sz="3053" dirty="0">
                <a:solidFill>
                  <a:srgbClr val="FFFFFF"/>
                </a:solidFill>
                <a:latin typeface="Canva Sans Semi-Bold"/>
              </a:rPr>
              <a:t>:</a:t>
            </a:r>
            <a:r>
              <a:rPr lang="en-US" sz="3053" dirty="0">
                <a:solidFill>
                  <a:srgbClr val="FFFFFF"/>
                </a:solidFill>
                <a:latin typeface="Canva Sans"/>
              </a:rPr>
              <a:t> The process of adjusting the flow in the network, typically along an augmenting path, to increase the overall flow from the source to the sink.</a:t>
            </a:r>
          </a:p>
          <a:p>
            <a:pPr marL="682089" lvl="1" indent="-341045" algn="just">
              <a:lnSpc>
                <a:spcPts val="4422"/>
              </a:lnSpc>
              <a:buFont typeface="Arial"/>
              <a:buChar char="•"/>
            </a:pPr>
            <a:r>
              <a:rPr lang="en-US" sz="3159" dirty="0">
                <a:solidFill>
                  <a:srgbClr val="FFFFFF"/>
                </a:solidFill>
                <a:latin typeface="Canva Sans Bold Italics"/>
              </a:rPr>
              <a:t>Maximum Flow</a:t>
            </a:r>
            <a:r>
              <a:rPr lang="en-US" sz="3159" dirty="0">
                <a:solidFill>
                  <a:srgbClr val="FFFFFF"/>
                </a:solidFill>
                <a:latin typeface="Canva Sans Semi-Bold"/>
              </a:rPr>
              <a:t>:</a:t>
            </a:r>
            <a:r>
              <a:rPr lang="en-US" sz="3159" dirty="0">
                <a:solidFill>
                  <a:srgbClr val="FFFFFF"/>
                </a:solidFill>
                <a:latin typeface="Canva Sans"/>
              </a:rPr>
              <a:t> The maximum amount of flow that can be sent from the source to the sink in the network, as determined by the Ford-Fulkerson algorithm.</a:t>
            </a:r>
          </a:p>
          <a:p>
            <a:pPr marL="659354" lvl="1" indent="-329677" algn="just">
              <a:lnSpc>
                <a:spcPts val="4275"/>
              </a:lnSpc>
              <a:buFont typeface="Arial"/>
              <a:buChar char="•"/>
            </a:pPr>
            <a:r>
              <a:rPr lang="en-US" sz="3053" dirty="0">
                <a:solidFill>
                  <a:srgbClr val="FFFFFF"/>
                </a:solidFill>
                <a:latin typeface="Canva Sans Bold Italics"/>
              </a:rPr>
              <a:t>Residual Network</a:t>
            </a:r>
            <a:r>
              <a:rPr lang="en-US" sz="3053" dirty="0">
                <a:solidFill>
                  <a:srgbClr val="FFFFFF"/>
                </a:solidFill>
                <a:latin typeface="Canva Sans Semi-Bold"/>
              </a:rPr>
              <a:t>:</a:t>
            </a:r>
            <a:r>
              <a:rPr lang="en-US" sz="3053" dirty="0">
                <a:solidFill>
                  <a:srgbClr val="FFFFFF"/>
                </a:solidFill>
                <a:latin typeface="Canva Sans"/>
              </a:rPr>
              <a:t> A representation of the network that shows the remaining capacity for each edge after the flow has been determined.</a:t>
            </a:r>
          </a:p>
          <a:p>
            <a:pPr algn="just">
              <a:lnSpc>
                <a:spcPts val="2653"/>
              </a:lnSpc>
            </a:pPr>
            <a:endParaRPr lang="en-US" sz="3053" dirty="0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5844495" y="178753"/>
            <a:ext cx="4977976" cy="1315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34"/>
              </a:lnSpc>
              <a:spcBef>
                <a:spcPct val="0"/>
              </a:spcBef>
            </a:pPr>
            <a:r>
              <a:rPr lang="en-US" sz="6000" dirty="0">
                <a:solidFill>
                  <a:srgbClr val="FFFFFF"/>
                </a:solidFill>
                <a:latin typeface="Canva Sans Bold"/>
              </a:rPr>
              <a:t>Algorithm</a:t>
            </a:r>
            <a:endParaRPr lang="en-US" sz="8024" dirty="0">
              <a:solidFill>
                <a:srgbClr val="FFFFFF"/>
              </a:solidFill>
              <a:latin typeface="Canva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07319" y="2416437"/>
            <a:ext cx="14452329" cy="6841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3903" lvl="1" indent="-351951" algn="just">
              <a:lnSpc>
                <a:spcPts val="4564"/>
              </a:lnSpc>
              <a:buFont typeface="Arial"/>
              <a:buChar char="•"/>
            </a:pPr>
            <a:r>
              <a:rPr lang="en-US" sz="3260">
                <a:solidFill>
                  <a:srgbClr val="FFFFFF"/>
                </a:solidFill>
                <a:latin typeface="Canva Sans"/>
              </a:rPr>
              <a:t>Start with initial flow as 0.</a:t>
            </a:r>
          </a:p>
          <a:p>
            <a:pPr marL="703903" lvl="1" indent="-351951" algn="just">
              <a:lnSpc>
                <a:spcPts val="4564"/>
              </a:lnSpc>
              <a:buFont typeface="Arial"/>
              <a:buChar char="•"/>
            </a:pPr>
            <a:r>
              <a:rPr lang="en-US" sz="3260">
                <a:solidFill>
                  <a:srgbClr val="FFFFFF"/>
                </a:solidFill>
                <a:latin typeface="Canva Sans"/>
              </a:rPr>
              <a:t>While there exists an augmenting path from the source to the sink: </a:t>
            </a:r>
          </a:p>
          <a:p>
            <a:pPr marL="2111708" lvl="3" indent="-527927" algn="just">
              <a:lnSpc>
                <a:spcPts val="4564"/>
              </a:lnSpc>
              <a:buFont typeface="Arial"/>
              <a:buChar char="￭"/>
            </a:pPr>
            <a:r>
              <a:rPr lang="en-US" sz="3260">
                <a:solidFill>
                  <a:srgbClr val="FFFFFF"/>
                </a:solidFill>
                <a:latin typeface="Canva Sans"/>
              </a:rPr>
              <a:t>Find an augmenting path using any path-finding algorithm, such as breadth-first search or depth-first search.</a:t>
            </a:r>
          </a:p>
          <a:p>
            <a:pPr marL="2111708" lvl="3" indent="-527927" algn="just">
              <a:lnSpc>
                <a:spcPts val="4564"/>
              </a:lnSpc>
              <a:buFont typeface="Arial"/>
              <a:buChar char="￭"/>
            </a:pPr>
            <a:r>
              <a:rPr lang="en-US" sz="3260">
                <a:solidFill>
                  <a:srgbClr val="FFFFFF"/>
                </a:solidFill>
                <a:latin typeface="Canva Sans"/>
              </a:rPr>
              <a:t>Determine the amount of flow that can be sent along the augmenting path, which is the minimum residual capacity along the edges of the path.</a:t>
            </a:r>
          </a:p>
          <a:p>
            <a:pPr marL="2111708" lvl="3" indent="-527927" algn="just">
              <a:lnSpc>
                <a:spcPts val="4564"/>
              </a:lnSpc>
              <a:buFont typeface="Arial"/>
              <a:buChar char="￭"/>
            </a:pPr>
            <a:r>
              <a:rPr lang="en-US" sz="3260">
                <a:solidFill>
                  <a:srgbClr val="FFFFFF"/>
                </a:solidFill>
                <a:latin typeface="Canva Sans"/>
              </a:rPr>
              <a:t>Increase the flow along the augmenting path by the determined amount</a:t>
            </a:r>
          </a:p>
          <a:p>
            <a:pPr algn="just">
              <a:lnSpc>
                <a:spcPts val="4564"/>
              </a:lnSpc>
            </a:pPr>
            <a:r>
              <a:rPr lang="en-US" sz="3260">
                <a:solidFill>
                  <a:srgbClr val="FFFFFF"/>
                </a:solidFill>
                <a:latin typeface="Canva Sans"/>
              </a:rPr>
              <a:t>   3. Return the maximum flow.</a:t>
            </a:r>
          </a:p>
          <a:p>
            <a:pPr algn="just">
              <a:lnSpc>
                <a:spcPts val="4564"/>
              </a:lnSpc>
            </a:pPr>
            <a:endParaRPr lang="en-US" sz="3260">
              <a:solidFill>
                <a:srgbClr val="FFFFFF"/>
              </a:solidFill>
              <a:latin typeface="Canva Sans"/>
            </a:endParaRPr>
          </a:p>
          <a:p>
            <a:pPr algn="just">
              <a:lnSpc>
                <a:spcPts val="4564"/>
              </a:lnSpc>
            </a:pPr>
            <a:endParaRPr lang="en-US" sz="3260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94797" y="1615837"/>
            <a:ext cx="17498407" cy="6645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5784" lvl="1" indent="-367892">
              <a:lnSpc>
                <a:spcPts val="4771"/>
              </a:lnSpc>
              <a:buFont typeface="Arial"/>
              <a:buChar char="•"/>
            </a:pPr>
            <a:r>
              <a:rPr lang="en-US" sz="3407">
                <a:solidFill>
                  <a:srgbClr val="FFFFFF"/>
                </a:solidFill>
                <a:latin typeface="Canva Sans Bold"/>
              </a:rPr>
              <a:t>One crucial aspect of the algorithm is the choice of how to find the augmenting paths, which can significantly affect its efficiency and performance.</a:t>
            </a:r>
          </a:p>
          <a:p>
            <a:pPr marL="735784" lvl="1" indent="-367892">
              <a:lnSpc>
                <a:spcPts val="4771"/>
              </a:lnSpc>
              <a:buFont typeface="Arial"/>
              <a:buChar char="•"/>
            </a:pPr>
            <a:r>
              <a:rPr lang="en-US" sz="3407">
                <a:solidFill>
                  <a:srgbClr val="FFFFFF"/>
                </a:solidFill>
                <a:latin typeface="Canva Sans Bold"/>
              </a:rPr>
              <a:t>In the original Ford-Fulkerson algorithm, augmenting paths can be found using a depth-first search. This approach doesn't guarantee that the chosen augmenting paths are the shortest, which can lead to inefficiencies.</a:t>
            </a:r>
          </a:p>
          <a:p>
            <a:pPr marL="735784" lvl="1" indent="-367892">
              <a:lnSpc>
                <a:spcPts val="4771"/>
              </a:lnSpc>
              <a:buFont typeface="Arial"/>
              <a:buChar char="•"/>
            </a:pPr>
            <a:r>
              <a:rPr lang="en-US" sz="3407">
                <a:solidFill>
                  <a:srgbClr val="FFFFFF"/>
                </a:solidFill>
                <a:latin typeface="Canva Sans Bold"/>
              </a:rPr>
              <a:t>The Edmonds-Karp algorithm, on the other hand, addresses the inefficiencies of the Ford-Fulkerson algorithm by utilizing a breadth-first search. This guarantees that the shortest augmenting path is always selected.</a:t>
            </a:r>
          </a:p>
          <a:p>
            <a:pPr marL="735784" lvl="1" indent="-367892">
              <a:lnSpc>
                <a:spcPts val="4771"/>
              </a:lnSpc>
              <a:buFont typeface="Arial"/>
              <a:buChar char="•"/>
            </a:pPr>
            <a:r>
              <a:rPr lang="en-US" sz="3407">
                <a:solidFill>
                  <a:srgbClr val="FFFFFF"/>
                </a:solidFill>
                <a:latin typeface="Canva Sans Bold"/>
              </a:rPr>
              <a:t>By using BFS, the algorithm ensures that the augmenting paths found are the shortest in terms of the number of edges, leading to a more efficient approach for finding augmenting paths.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742451" y="159703"/>
            <a:ext cx="16516849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Pseudo Code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70839" y="1659572"/>
            <a:ext cx="14584918" cy="8148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flow = 0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for each edge (u, v) in G: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    flow(u, v) = 0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while there is a path, p, from s -&gt; t in residual network G_f: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    residual_capacity(p) = min(residual_capacity(u, v) : for (u, v) in p)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    flow = flow + residual_capacity(p)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    for each edge (u, v) in p: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        if (u, v) is a forward edge: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            flow(u, v) = flow(u, v) + residual_capacity(p)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        else: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            flow(u, v) = flow(u, v) - residual_capacity(p)</a:t>
            </a:r>
          </a:p>
          <a:p>
            <a:pPr algn="just"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return flow</a:t>
            </a:r>
          </a:p>
          <a:p>
            <a:pPr algn="just">
              <a:lnSpc>
                <a:spcPts val="4970"/>
              </a:lnSpc>
              <a:spcBef>
                <a:spcPct val="0"/>
              </a:spcBef>
            </a:pPr>
            <a:endParaRPr lang="en-US" sz="3550">
              <a:solidFill>
                <a:srgbClr val="FFFFFF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860034" y="3021930"/>
            <a:ext cx="16904423" cy="3462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70"/>
              </a:lnSpc>
            </a:pPr>
            <a:endParaRPr/>
          </a:p>
          <a:p>
            <a:pPr>
              <a:lnSpc>
                <a:spcPts val="6370"/>
              </a:lnSpc>
            </a:pPr>
            <a:r>
              <a:rPr lang="en-US" sz="4550">
                <a:solidFill>
                  <a:srgbClr val="FFFFFF"/>
                </a:solidFill>
                <a:latin typeface="Canva Sans Bold Italics"/>
              </a:rPr>
              <a:t>Time complexity</a:t>
            </a:r>
            <a:r>
              <a:rPr lang="en-US" sz="4550">
                <a:solidFill>
                  <a:srgbClr val="FFFFFF"/>
                </a:solidFill>
                <a:latin typeface="Canva Sans Bold"/>
              </a:rPr>
              <a:t>:</a:t>
            </a:r>
          </a:p>
          <a:p>
            <a:pPr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O(max_flow*E)</a:t>
            </a:r>
          </a:p>
          <a:p>
            <a:pPr>
              <a:lnSpc>
                <a:spcPts val="6370"/>
              </a:lnSpc>
            </a:pPr>
            <a:r>
              <a:rPr lang="en-US" sz="4550">
                <a:solidFill>
                  <a:srgbClr val="FFFFFF"/>
                </a:solidFill>
                <a:latin typeface="Canva Sans Bold Italics"/>
              </a:rPr>
              <a:t>Space Complexity</a:t>
            </a:r>
            <a:r>
              <a:rPr lang="en-US" sz="4550">
                <a:solidFill>
                  <a:srgbClr val="FFFFFF"/>
                </a:solidFill>
                <a:latin typeface="Canva Sans Bold"/>
              </a:rPr>
              <a:t>:</a:t>
            </a:r>
          </a:p>
          <a:p>
            <a:pPr>
              <a:lnSpc>
                <a:spcPts val="4970"/>
              </a:lnSpc>
            </a:pPr>
            <a:r>
              <a:rPr lang="en-US" sz="3550">
                <a:solidFill>
                  <a:srgbClr val="FFFFFF"/>
                </a:solidFill>
                <a:latin typeface="Canva Sans Bold"/>
              </a:rPr>
              <a:t>O(V^2)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704867"/>
            <a:ext cx="1470783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Ford-Fulkerson Algorithm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937053" y="502452"/>
            <a:ext cx="8178165" cy="8229600"/>
          </a:xfrm>
          <a:custGeom>
            <a:avLst/>
            <a:gdLst/>
            <a:ahLst/>
            <a:cxnLst/>
            <a:rect l="l" t="t" r="r" b="b"/>
            <a:pathLst>
              <a:path w="8178165" h="8229600">
                <a:moveTo>
                  <a:pt x="0" y="0"/>
                </a:moveTo>
                <a:lnTo>
                  <a:pt x="8178165" y="0"/>
                </a:lnTo>
                <a:lnTo>
                  <a:pt x="81781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475717" y="1567175"/>
            <a:ext cx="14751770" cy="6417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17372" lvl="1" indent="-658686">
              <a:lnSpc>
                <a:spcPts val="8542"/>
              </a:lnSpc>
              <a:buFont typeface="Arial"/>
              <a:buChar char="•"/>
            </a:pPr>
            <a:r>
              <a:rPr lang="en-US" sz="6101">
                <a:solidFill>
                  <a:srgbClr val="FFFFFF"/>
                </a:solidFill>
                <a:latin typeface="Canva Sans Bold Italics"/>
              </a:rPr>
              <a:t>Edmonds-Karp Algorithm</a:t>
            </a:r>
            <a:r>
              <a:rPr lang="en-US" sz="6101">
                <a:solidFill>
                  <a:srgbClr val="FFFFFF"/>
                </a:solidFill>
                <a:latin typeface="Canva Sans Bold"/>
              </a:rPr>
              <a:t>:</a:t>
            </a:r>
          </a:p>
          <a:p>
            <a:pPr>
              <a:lnSpc>
                <a:spcPts val="8542"/>
              </a:lnSpc>
            </a:pPr>
            <a:r>
              <a:rPr lang="en-US" sz="6101">
                <a:solidFill>
                  <a:srgbClr val="FFFFFF"/>
                </a:solidFill>
                <a:latin typeface="Canva Sans Bold"/>
              </a:rPr>
              <a:t>          Time Complexity: O(V*E^2)</a:t>
            </a:r>
          </a:p>
          <a:p>
            <a:pPr>
              <a:lnSpc>
                <a:spcPts val="8542"/>
              </a:lnSpc>
            </a:pPr>
            <a:r>
              <a:rPr lang="en-US" sz="6101">
                <a:solidFill>
                  <a:srgbClr val="FFFFFF"/>
                </a:solidFill>
                <a:latin typeface="Canva Sans Bold"/>
              </a:rPr>
              <a:t>          Space Complexity: O(E+V)</a:t>
            </a:r>
          </a:p>
          <a:p>
            <a:pPr>
              <a:lnSpc>
                <a:spcPts val="8542"/>
              </a:lnSpc>
            </a:pPr>
            <a:r>
              <a:rPr lang="en-US" sz="6101">
                <a:solidFill>
                  <a:srgbClr val="FFFFFF"/>
                </a:solidFill>
                <a:latin typeface="Canva Sans Bold"/>
              </a:rPr>
              <a:t>          V-Vertices</a:t>
            </a:r>
          </a:p>
          <a:p>
            <a:pPr>
              <a:lnSpc>
                <a:spcPts val="8542"/>
              </a:lnSpc>
            </a:pPr>
            <a:r>
              <a:rPr lang="en-US" sz="6101">
                <a:solidFill>
                  <a:srgbClr val="FFFFFF"/>
                </a:solidFill>
                <a:latin typeface="Canva Sans Bold"/>
              </a:rPr>
              <a:t>          E-Edges</a:t>
            </a:r>
          </a:p>
          <a:p>
            <a:pPr>
              <a:lnSpc>
                <a:spcPts val="8542"/>
              </a:lnSpc>
            </a:pPr>
            <a:endParaRPr lang="en-US" sz="6101">
              <a:solidFill>
                <a:srgbClr val="FFFFFF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5539323" y="311518"/>
            <a:ext cx="7209354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Applications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17103" y="2977519"/>
            <a:ext cx="17453793" cy="4609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37874" lvl="1" indent="-568937">
              <a:lnSpc>
                <a:spcPts val="7378"/>
              </a:lnSpc>
              <a:buFont typeface="Arial"/>
              <a:buChar char="•"/>
            </a:pPr>
            <a:r>
              <a:rPr lang="en-US" sz="5270">
                <a:solidFill>
                  <a:srgbClr val="FFFFFF"/>
                </a:solidFill>
                <a:latin typeface="Canva Sans"/>
              </a:rPr>
              <a:t>Optimizing goods transport in logistics.</a:t>
            </a:r>
          </a:p>
          <a:p>
            <a:pPr marL="1137874" lvl="1" indent="-568937">
              <a:lnSpc>
                <a:spcPts val="7378"/>
              </a:lnSpc>
              <a:buFont typeface="Arial"/>
              <a:buChar char="•"/>
            </a:pPr>
            <a:r>
              <a:rPr lang="en-US" sz="5270">
                <a:solidFill>
                  <a:srgbClr val="FFFFFF"/>
                </a:solidFill>
                <a:latin typeface="Canva Sans"/>
              </a:rPr>
              <a:t>Efficient data flow in telecommunications.</a:t>
            </a:r>
          </a:p>
          <a:p>
            <a:pPr marL="1137874" lvl="1" indent="-568937">
              <a:lnSpc>
                <a:spcPts val="7378"/>
              </a:lnSpc>
              <a:buFont typeface="Arial"/>
              <a:buChar char="•"/>
            </a:pPr>
            <a:r>
              <a:rPr lang="en-US" sz="5270">
                <a:solidFill>
                  <a:srgbClr val="FFFFFF"/>
                </a:solidFill>
                <a:latin typeface="Canva Sans"/>
              </a:rPr>
              <a:t>Optimizing data routing in computer networks.</a:t>
            </a:r>
          </a:p>
          <a:p>
            <a:pPr marL="1137874" lvl="1" indent="-568937">
              <a:lnSpc>
                <a:spcPts val="7378"/>
              </a:lnSpc>
              <a:buFont typeface="Arial"/>
              <a:buChar char="•"/>
            </a:pPr>
            <a:r>
              <a:rPr lang="en-US" sz="5270">
                <a:solidFill>
                  <a:srgbClr val="FFFFFF"/>
                </a:solidFill>
                <a:latin typeface="Canva Sans"/>
              </a:rPr>
              <a:t>Defining boundaries in image segmentation.</a:t>
            </a:r>
          </a:p>
          <a:p>
            <a:pPr marL="1137874" lvl="1" indent="-568937">
              <a:lnSpc>
                <a:spcPts val="7378"/>
              </a:lnSpc>
              <a:buFont typeface="Arial"/>
              <a:buChar char="•"/>
            </a:pPr>
            <a:r>
              <a:rPr lang="en-US" sz="5270">
                <a:solidFill>
                  <a:srgbClr val="FFFFFF"/>
                </a:solidFill>
                <a:latin typeface="Canva Sans"/>
              </a:rPr>
              <a:t>Optimizing substance flow in biomedical networks.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767</Words>
  <Application>Microsoft Office PowerPoint</Application>
  <PresentationFormat>Custom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Canva Sans Semi-Bold</vt:lpstr>
      <vt:lpstr>Mont Heavy</vt:lpstr>
      <vt:lpstr>Calibri</vt:lpstr>
      <vt:lpstr>Arial</vt:lpstr>
      <vt:lpstr>Canva Sans</vt:lpstr>
      <vt:lpstr>League Spartan</vt:lpstr>
      <vt:lpstr>Canva Sans Bold</vt:lpstr>
      <vt:lpstr>Canva Sans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DAA CP</dc:title>
  <cp:lastModifiedBy>Ajinkya Walunj</cp:lastModifiedBy>
  <cp:revision>3</cp:revision>
  <dcterms:created xsi:type="dcterms:W3CDTF">2006-08-16T00:00:00Z</dcterms:created>
  <dcterms:modified xsi:type="dcterms:W3CDTF">2023-10-17T19:39:32Z</dcterms:modified>
  <dc:identifier>DAFxDPb5EOM</dc:identifier>
</cp:coreProperties>
</file>

<file path=docProps/thumbnail.jpeg>
</file>